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43891200" cy="32918400"/>
  <p:notesSz cx="9296400" cy="70104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8" charset="0"/>
        <a:ea typeface="+mn-ea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8" charset="0"/>
        <a:ea typeface="+mn-ea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8" charset="0"/>
        <a:ea typeface="+mn-ea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8" charset="0"/>
        <a:ea typeface="+mn-ea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2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2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2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2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705">
          <p15:clr>
            <a:srgbClr val="A4A3A4"/>
          </p15:clr>
        </p15:guide>
        <p15:guide id="2" pos="1361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DED"/>
    <a:srgbClr val="FFC425"/>
    <a:srgbClr val="D59F0F"/>
    <a:srgbClr val="000000"/>
    <a:srgbClr val="FFC526"/>
    <a:srgbClr val="FFCC00"/>
    <a:srgbClr val="7F7F7F"/>
    <a:srgbClr val="B194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660" autoAdjust="0"/>
  </p:normalViewPr>
  <p:slideViewPr>
    <p:cSldViewPr snapToGrid="0">
      <p:cViewPr>
        <p:scale>
          <a:sx n="75" d="100"/>
          <a:sy n="75" d="100"/>
        </p:scale>
        <p:origin x="270" y="-10812"/>
      </p:cViewPr>
      <p:guideLst>
        <p:guide orient="horz" pos="9705"/>
        <p:guide pos="1361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405795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106" tIns="44054" rIns="88106" bIns="44054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38448" y="1"/>
            <a:ext cx="405795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106" tIns="44054" rIns="88106" bIns="44054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0B803F8F-CFDF-465E-B74C-81043186C1D4}" type="datetimeFigureOut">
              <a:rPr lang="en-US"/>
              <a:pPr>
                <a:defRPr/>
              </a:pPr>
              <a:t>2/22/2023</a:t>
            </a:fld>
            <a:endParaRPr lang="en-US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45276"/>
            <a:ext cx="405795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106" tIns="44054" rIns="88106" bIns="44054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38448" y="6645276"/>
            <a:ext cx="405795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106" tIns="44054" rIns="88106" bIns="44054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C179AC8D-49E6-479B-973A-BF9995D2029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62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>
</file>

<file path=ppt/media/image23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5.png>
</file>

<file path=ppt/media/image5.jpeg>
</file>

<file path=ppt/media/image6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2"/>
            <a:ext cx="4028748" cy="3499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11" tIns="46555" rIns="93111" bIns="46555" numCol="1" anchor="t" anchorCtr="0" compatLnSpc="1">
            <a:prstTxWarp prst="textNoShape">
              <a:avLst/>
            </a:prstTxWarp>
          </a:bodyPr>
          <a:lstStyle>
            <a:lvl1pPr algn="l" defTabSz="930995">
              <a:defRPr sz="1200">
                <a:latin typeface="Time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66116" y="2"/>
            <a:ext cx="4028748" cy="3499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11" tIns="46555" rIns="93111" bIns="46555" numCol="1" anchor="t" anchorCtr="0" compatLnSpc="1">
            <a:prstTxWarp prst="textNoShape">
              <a:avLst/>
            </a:prstTxWarp>
          </a:bodyPr>
          <a:lstStyle>
            <a:lvl1pPr algn="r" defTabSz="930995">
              <a:defRPr sz="1200">
                <a:latin typeface="Time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5600" y="527050"/>
            <a:ext cx="3505200" cy="26289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9950" y="3330246"/>
            <a:ext cx="7436505" cy="3153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11" tIns="46555" rIns="93111" bIns="4655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58969"/>
            <a:ext cx="4028748" cy="3499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11" tIns="46555" rIns="93111" bIns="46555" numCol="1" anchor="b" anchorCtr="0" compatLnSpc="1">
            <a:prstTxWarp prst="textNoShape">
              <a:avLst/>
            </a:prstTxWarp>
          </a:bodyPr>
          <a:lstStyle>
            <a:lvl1pPr algn="l" defTabSz="930995">
              <a:defRPr sz="1200">
                <a:latin typeface="Time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6116" y="6658969"/>
            <a:ext cx="4028748" cy="3499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11" tIns="46555" rIns="93111" bIns="46555" numCol="1" anchor="b" anchorCtr="0" compatLnSpc="1">
            <a:prstTxWarp prst="textNoShape">
              <a:avLst/>
            </a:prstTxWarp>
          </a:bodyPr>
          <a:lstStyle>
            <a:lvl1pPr algn="r" defTabSz="930995">
              <a:defRPr sz="1200">
                <a:latin typeface="Times"/>
              </a:defRPr>
            </a:lvl1pPr>
          </a:lstStyle>
          <a:p>
            <a:pPr>
              <a:defRPr/>
            </a:pPr>
            <a:fld id="{EF0EC31C-835C-4E72-A628-54F114E113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6480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30006"/>
            <a:fld id="{D59D66AB-1E30-4AD7-A1A0-DA4C330F3BE3}" type="slidenum">
              <a:rPr lang="en-US" smtClean="0">
                <a:latin typeface="Times" pitchFamily="28" charset="0"/>
              </a:rPr>
              <a:pPr defTabSz="930006"/>
              <a:t>1</a:t>
            </a:fld>
            <a:endParaRPr lang="en-US" dirty="0">
              <a:latin typeface="Times" pitchFamily="28" charset="0"/>
            </a:endParaRPr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95600" y="527050"/>
            <a:ext cx="3505200" cy="2628900"/>
          </a:xfrm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imes" pitchFamily="2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418" y="10226279"/>
            <a:ext cx="37308367" cy="70556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2834" y="18653523"/>
            <a:ext cx="30725533" cy="8412956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1053AF-5168-46C9-BBE7-ACC1AED560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CB267F-9D0F-4DB9-B34C-2E60A8D0E52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3752" y="2926557"/>
            <a:ext cx="9326033" cy="26334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1418" y="2926557"/>
            <a:ext cx="27779133" cy="26334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1932B7-98A3-4734-91FA-0153BAE52CA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CD3B0D-5492-4513-9410-0830CFB0C4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2644"/>
            <a:ext cx="37308367" cy="653891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1744"/>
            <a:ext cx="37308367" cy="72009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6DDCE3-464D-421F-A470-3769BBDF33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1418" y="9509523"/>
            <a:ext cx="18552583" cy="1975127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47200" y="9509523"/>
            <a:ext cx="18552584" cy="1975127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9233ED-4946-4234-AEB9-A3D26641A5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5" y="1318022"/>
            <a:ext cx="39501233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985" y="7368778"/>
            <a:ext cx="19392900" cy="30706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985" y="10439401"/>
            <a:ext cx="19392900" cy="189666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967" y="7368778"/>
            <a:ext cx="19399251" cy="30706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967" y="10439401"/>
            <a:ext cx="19399251" cy="189666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AA61F4-DAF3-4B5D-973F-15019003C24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3DF4EF-7EAF-4FF2-94D4-9B71C97EFE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C7225B-7729-4CD1-B464-BCD6883CD0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5" y="1310879"/>
            <a:ext cx="14439900" cy="557807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817" y="1310879"/>
            <a:ext cx="24536400" cy="2809517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985" y="6888956"/>
            <a:ext cx="14439900" cy="225171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7B6F9E-FDEC-4135-9DFD-41093F6C5C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134" y="23043356"/>
            <a:ext cx="26335567" cy="27193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134" y="2940844"/>
            <a:ext cx="26335567" cy="1975127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134" y="25762744"/>
            <a:ext cx="26335567" cy="386357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367C37-3EED-4439-B275-514AC1FDCF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91418" y="2926556"/>
            <a:ext cx="37308367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70258" tIns="235129" rIns="470258" bIns="23512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91418" y="9509523"/>
            <a:ext cx="37308367" cy="197512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70258" tIns="235129" rIns="470258" bIns="23512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1417" y="29991844"/>
            <a:ext cx="9144000" cy="2195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70258" tIns="235129" rIns="470258" bIns="235129" numCol="1" anchor="t" anchorCtr="0" compatLnSpc="1">
            <a:prstTxWarp prst="textNoShape">
              <a:avLst/>
            </a:prstTxWarp>
          </a:bodyPr>
          <a:lstStyle>
            <a:lvl1pPr algn="l">
              <a:defRPr sz="7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6585" y="29991844"/>
            <a:ext cx="13898033" cy="2195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70258" tIns="235129" rIns="470258" bIns="235129" numCol="1" anchor="t" anchorCtr="0" compatLnSpc="1">
            <a:prstTxWarp prst="textNoShape">
              <a:avLst/>
            </a:prstTxWarp>
          </a:bodyPr>
          <a:lstStyle>
            <a:lvl1pPr>
              <a:defRPr sz="7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5784" y="29991844"/>
            <a:ext cx="9144000" cy="2195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70258" tIns="235129" rIns="470258" bIns="235129" numCol="1" anchor="t" anchorCtr="0" compatLnSpc="1">
            <a:prstTxWarp prst="textNoShape">
              <a:avLst/>
            </a:prstTxWarp>
          </a:bodyPr>
          <a:lstStyle>
            <a:lvl1pPr algn="r">
              <a:defRPr sz="7200"/>
            </a:lvl1pPr>
          </a:lstStyle>
          <a:p>
            <a:pPr>
              <a:defRPr/>
            </a:pPr>
            <a:fld id="{3C964E9B-1314-4262-8E3C-8A8214F12B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702175" rtl="0" eaLnBrk="0" fontAlgn="base" hangingPunct="0">
        <a:spcBef>
          <a:spcPct val="0"/>
        </a:spcBef>
        <a:spcAft>
          <a:spcPct val="0"/>
        </a:spcAft>
        <a:defRPr sz="226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702175" rtl="0" eaLnBrk="0" fontAlgn="base" hangingPunct="0">
        <a:spcBef>
          <a:spcPct val="0"/>
        </a:spcBef>
        <a:spcAft>
          <a:spcPct val="0"/>
        </a:spcAft>
        <a:defRPr sz="22600">
          <a:solidFill>
            <a:schemeClr val="tx2"/>
          </a:solidFill>
          <a:latin typeface="Times"/>
        </a:defRPr>
      </a:lvl2pPr>
      <a:lvl3pPr algn="ctr" defTabSz="4702175" rtl="0" eaLnBrk="0" fontAlgn="base" hangingPunct="0">
        <a:spcBef>
          <a:spcPct val="0"/>
        </a:spcBef>
        <a:spcAft>
          <a:spcPct val="0"/>
        </a:spcAft>
        <a:defRPr sz="22600">
          <a:solidFill>
            <a:schemeClr val="tx2"/>
          </a:solidFill>
          <a:latin typeface="Times"/>
        </a:defRPr>
      </a:lvl3pPr>
      <a:lvl4pPr algn="ctr" defTabSz="4702175" rtl="0" eaLnBrk="0" fontAlgn="base" hangingPunct="0">
        <a:spcBef>
          <a:spcPct val="0"/>
        </a:spcBef>
        <a:spcAft>
          <a:spcPct val="0"/>
        </a:spcAft>
        <a:defRPr sz="22600">
          <a:solidFill>
            <a:schemeClr val="tx2"/>
          </a:solidFill>
          <a:latin typeface="Times"/>
        </a:defRPr>
      </a:lvl4pPr>
      <a:lvl5pPr algn="ctr" defTabSz="4702175" rtl="0" eaLnBrk="0" fontAlgn="base" hangingPunct="0">
        <a:spcBef>
          <a:spcPct val="0"/>
        </a:spcBef>
        <a:spcAft>
          <a:spcPct val="0"/>
        </a:spcAft>
        <a:defRPr sz="22600">
          <a:solidFill>
            <a:schemeClr val="tx2"/>
          </a:solidFill>
          <a:latin typeface="Times"/>
        </a:defRPr>
      </a:lvl5pPr>
      <a:lvl6pPr marL="457200" algn="ctr" defTabSz="4702175" rtl="0" fontAlgn="base">
        <a:spcBef>
          <a:spcPct val="0"/>
        </a:spcBef>
        <a:spcAft>
          <a:spcPct val="0"/>
        </a:spcAft>
        <a:defRPr sz="22600">
          <a:solidFill>
            <a:schemeClr val="tx2"/>
          </a:solidFill>
          <a:latin typeface="Times"/>
        </a:defRPr>
      </a:lvl6pPr>
      <a:lvl7pPr marL="914400" algn="ctr" defTabSz="4702175" rtl="0" fontAlgn="base">
        <a:spcBef>
          <a:spcPct val="0"/>
        </a:spcBef>
        <a:spcAft>
          <a:spcPct val="0"/>
        </a:spcAft>
        <a:defRPr sz="22600">
          <a:solidFill>
            <a:schemeClr val="tx2"/>
          </a:solidFill>
          <a:latin typeface="Times"/>
        </a:defRPr>
      </a:lvl7pPr>
      <a:lvl8pPr marL="1371600" algn="ctr" defTabSz="4702175" rtl="0" fontAlgn="base">
        <a:spcBef>
          <a:spcPct val="0"/>
        </a:spcBef>
        <a:spcAft>
          <a:spcPct val="0"/>
        </a:spcAft>
        <a:defRPr sz="22600">
          <a:solidFill>
            <a:schemeClr val="tx2"/>
          </a:solidFill>
          <a:latin typeface="Times"/>
        </a:defRPr>
      </a:lvl8pPr>
      <a:lvl9pPr marL="1828800" algn="ctr" defTabSz="4702175" rtl="0" fontAlgn="base">
        <a:spcBef>
          <a:spcPct val="0"/>
        </a:spcBef>
        <a:spcAft>
          <a:spcPct val="0"/>
        </a:spcAft>
        <a:defRPr sz="22600">
          <a:solidFill>
            <a:schemeClr val="tx2"/>
          </a:solidFill>
          <a:latin typeface="Times"/>
        </a:defRPr>
      </a:lvl9pPr>
    </p:titleStyle>
    <p:bodyStyle>
      <a:lvl1pPr marL="1763713" indent="-1763713" algn="l" defTabSz="4702175" rtl="0" eaLnBrk="0" fontAlgn="base" hangingPunct="0">
        <a:spcBef>
          <a:spcPct val="20000"/>
        </a:spcBef>
        <a:spcAft>
          <a:spcPct val="0"/>
        </a:spcAft>
        <a:buChar char="•"/>
        <a:defRPr sz="16500">
          <a:solidFill>
            <a:schemeClr val="tx1"/>
          </a:solidFill>
          <a:latin typeface="+mn-lt"/>
          <a:ea typeface="+mn-ea"/>
          <a:cs typeface="+mn-cs"/>
        </a:defRPr>
      </a:lvl1pPr>
      <a:lvl2pPr marL="3821113" indent="-1470025" algn="l" defTabSz="4702175" rtl="0" eaLnBrk="0" fontAlgn="base" hangingPunct="0">
        <a:spcBef>
          <a:spcPct val="20000"/>
        </a:spcBef>
        <a:spcAft>
          <a:spcPct val="0"/>
        </a:spcAft>
        <a:buChar char="–"/>
        <a:defRPr sz="14400">
          <a:solidFill>
            <a:schemeClr val="tx1"/>
          </a:solidFill>
          <a:latin typeface="+mn-lt"/>
        </a:defRPr>
      </a:lvl2pPr>
      <a:lvl3pPr marL="5878513" indent="-1176338" algn="l" defTabSz="4702175" rtl="0" eaLnBrk="0" fontAlgn="base" hangingPunct="0">
        <a:spcBef>
          <a:spcPct val="20000"/>
        </a:spcBef>
        <a:spcAft>
          <a:spcPct val="0"/>
        </a:spcAft>
        <a:buChar char="•"/>
        <a:defRPr sz="12300">
          <a:solidFill>
            <a:schemeClr val="tx1"/>
          </a:solidFill>
          <a:latin typeface="+mn-lt"/>
        </a:defRPr>
      </a:lvl3pPr>
      <a:lvl4pPr marL="8229600" indent="-1176338" algn="l" defTabSz="4702175" rtl="0" eaLnBrk="0" fontAlgn="base" hangingPunct="0">
        <a:spcBef>
          <a:spcPct val="20000"/>
        </a:spcBef>
        <a:spcAft>
          <a:spcPct val="0"/>
        </a:spcAft>
        <a:buChar char="–"/>
        <a:defRPr sz="10300">
          <a:solidFill>
            <a:schemeClr val="tx1"/>
          </a:solidFill>
          <a:latin typeface="+mn-lt"/>
        </a:defRPr>
      </a:lvl4pPr>
      <a:lvl5pPr marL="10580688" indent="-1174750" algn="l" defTabSz="4702175" rtl="0" eaLnBrk="0" fontAlgn="base" hangingPunct="0">
        <a:spcBef>
          <a:spcPct val="20000"/>
        </a:spcBef>
        <a:spcAft>
          <a:spcPct val="0"/>
        </a:spcAft>
        <a:buChar char="»"/>
        <a:defRPr sz="10300">
          <a:solidFill>
            <a:schemeClr val="tx1"/>
          </a:solidFill>
          <a:latin typeface="+mn-lt"/>
        </a:defRPr>
      </a:lvl5pPr>
      <a:lvl6pPr marL="11037888" indent="-1174750" algn="l" defTabSz="4702175" rtl="0" fontAlgn="base">
        <a:spcBef>
          <a:spcPct val="20000"/>
        </a:spcBef>
        <a:spcAft>
          <a:spcPct val="0"/>
        </a:spcAft>
        <a:buChar char="»"/>
        <a:defRPr sz="10300">
          <a:solidFill>
            <a:schemeClr val="tx1"/>
          </a:solidFill>
          <a:latin typeface="+mn-lt"/>
        </a:defRPr>
      </a:lvl6pPr>
      <a:lvl7pPr marL="11495088" indent="-1174750" algn="l" defTabSz="4702175" rtl="0" fontAlgn="base">
        <a:spcBef>
          <a:spcPct val="20000"/>
        </a:spcBef>
        <a:spcAft>
          <a:spcPct val="0"/>
        </a:spcAft>
        <a:buChar char="»"/>
        <a:defRPr sz="10300">
          <a:solidFill>
            <a:schemeClr val="tx1"/>
          </a:solidFill>
          <a:latin typeface="+mn-lt"/>
        </a:defRPr>
      </a:lvl7pPr>
      <a:lvl8pPr marL="11952288" indent="-1174750" algn="l" defTabSz="4702175" rtl="0" fontAlgn="base">
        <a:spcBef>
          <a:spcPct val="20000"/>
        </a:spcBef>
        <a:spcAft>
          <a:spcPct val="0"/>
        </a:spcAft>
        <a:buChar char="»"/>
        <a:defRPr sz="10300">
          <a:solidFill>
            <a:schemeClr val="tx1"/>
          </a:solidFill>
          <a:latin typeface="+mn-lt"/>
        </a:defRPr>
      </a:lvl8pPr>
      <a:lvl9pPr marL="12409488" indent="-1174750" algn="l" defTabSz="4702175" rtl="0" fontAlgn="base">
        <a:spcBef>
          <a:spcPct val="20000"/>
        </a:spcBef>
        <a:spcAft>
          <a:spcPct val="0"/>
        </a:spcAft>
        <a:buChar char="»"/>
        <a:defRPr sz="103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emf"/><Relationship Id="rId39" Type="http://schemas.openxmlformats.org/officeDocument/2006/relationships/image" Target="../media/image37.svg"/><Relationship Id="rId21" Type="http://schemas.openxmlformats.org/officeDocument/2006/relationships/image" Target="../media/image19.png"/><Relationship Id="rId34" Type="http://schemas.openxmlformats.org/officeDocument/2006/relationships/image" Target="../media/image32.png"/><Relationship Id="rId42" Type="http://schemas.openxmlformats.org/officeDocument/2006/relationships/image" Target="../media/image40.png"/><Relationship Id="rId47" Type="http://schemas.openxmlformats.org/officeDocument/2006/relationships/image" Target="../media/image45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9" Type="http://schemas.openxmlformats.org/officeDocument/2006/relationships/image" Target="../media/image2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tif"/><Relationship Id="rId32" Type="http://schemas.openxmlformats.org/officeDocument/2006/relationships/image" Target="../media/image30.png"/><Relationship Id="rId37" Type="http://schemas.openxmlformats.org/officeDocument/2006/relationships/image" Target="../media/image35.png"/><Relationship Id="rId40" Type="http://schemas.openxmlformats.org/officeDocument/2006/relationships/image" Target="../media/image38.png"/><Relationship Id="rId45" Type="http://schemas.openxmlformats.org/officeDocument/2006/relationships/image" Target="../media/image43.emf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36" Type="http://schemas.openxmlformats.org/officeDocument/2006/relationships/image" Target="../media/image34.png"/><Relationship Id="rId10" Type="http://schemas.openxmlformats.org/officeDocument/2006/relationships/image" Target="../media/image8.tiff"/><Relationship Id="rId19" Type="http://schemas.openxmlformats.org/officeDocument/2006/relationships/image" Target="../media/image17.png"/><Relationship Id="rId31" Type="http://schemas.openxmlformats.org/officeDocument/2006/relationships/image" Target="../media/image29.png"/><Relationship Id="rId44" Type="http://schemas.openxmlformats.org/officeDocument/2006/relationships/image" Target="../media/image42.emf"/><Relationship Id="rId4" Type="http://schemas.openxmlformats.org/officeDocument/2006/relationships/image" Target="../media/image2.png"/><Relationship Id="rId9" Type="http://schemas.openxmlformats.org/officeDocument/2006/relationships/image" Target="../media/image7.emf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image" Target="../media/image25.png"/><Relationship Id="rId30" Type="http://schemas.openxmlformats.org/officeDocument/2006/relationships/image" Target="../media/image28.jpeg"/><Relationship Id="rId35" Type="http://schemas.openxmlformats.org/officeDocument/2006/relationships/image" Target="../media/image33.png"/><Relationship Id="rId43" Type="http://schemas.openxmlformats.org/officeDocument/2006/relationships/image" Target="../media/image41.svg"/><Relationship Id="rId8" Type="http://schemas.openxmlformats.org/officeDocument/2006/relationships/image" Target="../media/image6.tiff"/><Relationship Id="rId3" Type="http://schemas.openxmlformats.org/officeDocument/2006/relationships/image" Target="../media/image1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33" Type="http://schemas.openxmlformats.org/officeDocument/2006/relationships/image" Target="../media/image31.png"/><Relationship Id="rId38" Type="http://schemas.openxmlformats.org/officeDocument/2006/relationships/image" Target="../media/image36.png"/><Relationship Id="rId46" Type="http://schemas.openxmlformats.org/officeDocument/2006/relationships/image" Target="../media/image44.emf"/><Relationship Id="rId20" Type="http://schemas.openxmlformats.org/officeDocument/2006/relationships/image" Target="../media/image18.png"/><Relationship Id="rId41" Type="http://schemas.openxmlformats.org/officeDocument/2006/relationships/image" Target="../media/image3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125">
            <a:extLst>
              <a:ext uri="{FF2B5EF4-FFF2-40B4-BE49-F238E27FC236}">
                <a16:creationId xmlns:a16="http://schemas.microsoft.com/office/drawing/2014/main" id="{279444A8-97CF-4BE5-AA32-BC60A70B9CB4}"/>
              </a:ext>
            </a:extLst>
          </p:cNvPr>
          <p:cNvSpPr/>
          <p:nvPr/>
        </p:nvSpPr>
        <p:spPr bwMode="auto">
          <a:xfrm>
            <a:off x="1132115" y="520339"/>
            <a:ext cx="41801142" cy="4136571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292100" dist="139700" dir="2700000" algn="ctr" rotWithShape="0">
              <a:srgbClr val="000000">
                <a:alpha val="6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1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7" name="Text Box 93"/>
          <p:cNvSpPr txBox="1">
            <a:spLocks noChangeArrowheads="1"/>
          </p:cNvSpPr>
          <p:nvPr/>
        </p:nvSpPr>
        <p:spPr bwMode="auto">
          <a:xfrm>
            <a:off x="8015544" y="1167123"/>
            <a:ext cx="28986480" cy="1277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tIns="0">
            <a:spAutoFit/>
          </a:bodyPr>
          <a:lstStyle/>
          <a:p>
            <a:r>
              <a:rPr lang="en-US" sz="8000" b="1" dirty="0">
                <a:solidFill>
                  <a:schemeClr val="accent3"/>
                </a:solidFill>
                <a:latin typeface="Arial" charset="0"/>
                <a:cs typeface="Arial" charset="0"/>
              </a:rPr>
              <a:t>Theoretical Polymer and Soft Materials in the Wang Group</a:t>
            </a:r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4620C4EA-B915-4E19-9B16-E3E9CFE0ED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743" y="706935"/>
            <a:ext cx="3751243" cy="3751243"/>
          </a:xfrm>
          <a:prstGeom prst="rect">
            <a:avLst/>
          </a:prstGeom>
        </p:spPr>
      </p:pic>
      <p:sp>
        <p:nvSpPr>
          <p:cNvPr id="128" name="Text Box 94">
            <a:extLst>
              <a:ext uri="{FF2B5EF4-FFF2-40B4-BE49-F238E27FC236}">
                <a16:creationId xmlns:a16="http://schemas.microsoft.com/office/drawing/2014/main" id="{832F5B0A-D197-4791-B906-F512E8F60E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88039" y="2824745"/>
            <a:ext cx="3012978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3"/>
                </a:solidFill>
                <a:latin typeface="Arial" charset="0"/>
                <a:cs typeface="Arial" charset="0"/>
              </a:rPr>
              <a:t>Department of Chemical and Biomolecular Engineering, College of Chemistry, UC Berkeley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8488240-C50C-4E5D-BAC0-6A9B2B3CF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3817" y="30105892"/>
            <a:ext cx="10211280" cy="319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2" name="Rectangle 166">
            <a:extLst>
              <a:ext uri="{FF2B5EF4-FFF2-40B4-BE49-F238E27FC236}">
                <a16:creationId xmlns:a16="http://schemas.microsoft.com/office/drawing/2014/main" id="{A1F30E3B-78A5-4696-B059-CE0EDEF0E6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93373" y="5003362"/>
            <a:ext cx="13406967" cy="102394"/>
          </a:xfrm>
          <a:prstGeom prst="rect">
            <a:avLst/>
          </a:prstGeom>
          <a:gradFill rotWithShape="0">
            <a:gsLst>
              <a:gs pos="0">
                <a:schemeClr val="accent3"/>
              </a:gs>
              <a:gs pos="5000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33" name="Rectangle 183">
            <a:extLst>
              <a:ext uri="{FF2B5EF4-FFF2-40B4-BE49-F238E27FC236}">
                <a16:creationId xmlns:a16="http://schemas.microsoft.com/office/drawing/2014/main" id="{2E5CB05E-5199-48B4-BEFE-CDA0684B6D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93374" y="5092487"/>
            <a:ext cx="13406967" cy="11988341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r>
              <a:rPr lang="en-US"/>
              <a:t> </a:t>
            </a:r>
            <a:endParaRPr lang="en-US" dirty="0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9CA608B1-346B-403E-BAFA-6E9F1322E300}"/>
              </a:ext>
            </a:extLst>
          </p:cNvPr>
          <p:cNvSpPr/>
          <p:nvPr/>
        </p:nvSpPr>
        <p:spPr bwMode="auto">
          <a:xfrm rot="10800000">
            <a:off x="-8467" y="30350471"/>
            <a:ext cx="43891200" cy="2231896"/>
          </a:xfrm>
          <a:prstGeom prst="rtTriangle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/>
            </a:endParaRPr>
          </a:p>
        </p:txBody>
      </p:sp>
      <p:sp>
        <p:nvSpPr>
          <p:cNvPr id="172" name="Rectangle 166">
            <a:extLst>
              <a:ext uri="{FF2B5EF4-FFF2-40B4-BE49-F238E27FC236}">
                <a16:creationId xmlns:a16="http://schemas.microsoft.com/office/drawing/2014/main" id="{47869AE1-33DB-496A-91B6-D95F2F741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2770" y="4989989"/>
            <a:ext cx="13406967" cy="102394"/>
          </a:xfrm>
          <a:prstGeom prst="rect">
            <a:avLst/>
          </a:prstGeom>
          <a:gradFill rotWithShape="0">
            <a:gsLst>
              <a:gs pos="0">
                <a:schemeClr val="accent3"/>
              </a:gs>
              <a:gs pos="5000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3" name="Rectangle 183">
            <a:extLst>
              <a:ext uri="{FF2B5EF4-FFF2-40B4-BE49-F238E27FC236}">
                <a16:creationId xmlns:a16="http://schemas.microsoft.com/office/drawing/2014/main" id="{4600B1A2-5B38-43F2-A8EB-495DD6FCA4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2770" y="5092600"/>
            <a:ext cx="13406967" cy="11988341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r>
              <a:rPr lang="en-US" dirty="0"/>
              <a:t> </a:t>
            </a: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F74EAAF1-0B93-4A45-B171-E5CFF693D58E}"/>
              </a:ext>
            </a:extLst>
          </p:cNvPr>
          <p:cNvSpPr/>
          <p:nvPr/>
        </p:nvSpPr>
        <p:spPr bwMode="auto">
          <a:xfrm>
            <a:off x="5336677" y="5290537"/>
            <a:ext cx="5357735" cy="9218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292100" dist="139700" dir="2700000" algn="ctr" rotWithShape="0">
              <a:srgbClr val="000000">
                <a:alpha val="6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Wang Group Theme</a:t>
            </a:r>
            <a:endParaRPr kumimoji="0" lang="en-US" sz="3600" b="1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5" name="Rectangle 166">
            <a:extLst>
              <a:ext uri="{FF2B5EF4-FFF2-40B4-BE49-F238E27FC236}">
                <a16:creationId xmlns:a16="http://schemas.microsoft.com/office/drawing/2014/main" id="{BA9A5B03-A6A3-4245-8A72-6BB8AAAF48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2770" y="17424241"/>
            <a:ext cx="13406967" cy="102394"/>
          </a:xfrm>
          <a:prstGeom prst="rect">
            <a:avLst/>
          </a:prstGeom>
          <a:gradFill rotWithShape="0">
            <a:gsLst>
              <a:gs pos="0">
                <a:schemeClr val="accent3"/>
              </a:gs>
              <a:gs pos="5000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6" name="Rectangle 183">
            <a:extLst>
              <a:ext uri="{FF2B5EF4-FFF2-40B4-BE49-F238E27FC236}">
                <a16:creationId xmlns:a16="http://schemas.microsoft.com/office/drawing/2014/main" id="{87B6ED55-50FC-4C12-814C-1CB796A3C4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2770" y="17528734"/>
            <a:ext cx="13406967" cy="12454664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r>
              <a:rPr lang="en-US"/>
              <a:t> </a:t>
            </a:r>
            <a:endParaRPr lang="en-US" dirty="0"/>
          </a:p>
        </p:txBody>
      </p:sp>
      <p:sp>
        <p:nvSpPr>
          <p:cNvPr id="181" name="Rectangle 166">
            <a:extLst>
              <a:ext uri="{FF2B5EF4-FFF2-40B4-BE49-F238E27FC236}">
                <a16:creationId xmlns:a16="http://schemas.microsoft.com/office/drawing/2014/main" id="{05396D24-6EE2-47AB-99BA-EFCC754E5B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13072" y="17441037"/>
            <a:ext cx="13406967" cy="180707"/>
          </a:xfrm>
          <a:prstGeom prst="rect">
            <a:avLst/>
          </a:prstGeom>
          <a:gradFill rotWithShape="0">
            <a:gsLst>
              <a:gs pos="0">
                <a:schemeClr val="accent3"/>
              </a:gs>
              <a:gs pos="5000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2" name="Rectangle 183">
            <a:extLst>
              <a:ext uri="{FF2B5EF4-FFF2-40B4-BE49-F238E27FC236}">
                <a16:creationId xmlns:a16="http://schemas.microsoft.com/office/drawing/2014/main" id="{90CF6FF5-F39F-4222-B752-1AEEA12AB1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13072" y="17558602"/>
            <a:ext cx="13406967" cy="12424796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r>
              <a:rPr lang="en-US" dirty="0"/>
              <a:t> </a:t>
            </a:r>
          </a:p>
        </p:txBody>
      </p:sp>
      <p:pic>
        <p:nvPicPr>
          <p:cNvPr id="184" name="Picture 183">
            <a:extLst>
              <a:ext uri="{FF2B5EF4-FFF2-40B4-BE49-F238E27FC236}">
                <a16:creationId xmlns:a16="http://schemas.microsoft.com/office/drawing/2014/main" id="{476C818C-5013-4BAE-AF1B-7B5C288AAB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6043" y="7628666"/>
            <a:ext cx="11367780" cy="3894936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59497095-F681-4D1D-9AF1-52A064A069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711" y="11933068"/>
            <a:ext cx="6191625" cy="47197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D4B4C4-220B-4618-8B93-B6F4B5865574}"/>
              </a:ext>
            </a:extLst>
          </p:cNvPr>
          <p:cNvSpPr txBox="1"/>
          <p:nvPr/>
        </p:nvSpPr>
        <p:spPr>
          <a:xfrm>
            <a:off x="1798699" y="6727634"/>
            <a:ext cx="50577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+mn-lt"/>
              </a:rPr>
              <a:t>Ions, Polymers, and Gels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0BAE287F-E64A-4366-A8AA-50CAD912C8A6}"/>
              </a:ext>
            </a:extLst>
          </p:cNvPr>
          <p:cNvSpPr txBox="1"/>
          <p:nvPr/>
        </p:nvSpPr>
        <p:spPr>
          <a:xfrm>
            <a:off x="7937476" y="12570346"/>
            <a:ext cx="25058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+mn-lt"/>
              </a:rPr>
              <a:t>Challenges: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5C52B51B-8EEE-4EC0-8937-A61C8D03A6C2}"/>
              </a:ext>
            </a:extLst>
          </p:cNvPr>
          <p:cNvSpPr txBox="1"/>
          <p:nvPr/>
        </p:nvSpPr>
        <p:spPr>
          <a:xfrm>
            <a:off x="7980755" y="13031490"/>
            <a:ext cx="6848567" cy="2597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/>
                </a:solidFill>
                <a:latin typeface="+mn-lt"/>
              </a:rPr>
              <a:t>Wide range of length scales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/>
                </a:solidFill>
                <a:latin typeface="+mn-lt"/>
              </a:rPr>
              <a:t>Multiple components and interactions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/>
                </a:solidFill>
                <a:latin typeface="+mn-lt"/>
              </a:rPr>
              <a:t>Inhomogeneous system with interfaces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/>
                </a:solidFill>
                <a:latin typeface="+mn-lt"/>
              </a:rPr>
              <a:t>Retention of molecular information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8862AC02-3B37-4C79-8726-54EA0585E9EE}"/>
              </a:ext>
            </a:extLst>
          </p:cNvPr>
          <p:cNvSpPr txBox="1"/>
          <p:nvPr/>
        </p:nvSpPr>
        <p:spPr>
          <a:xfrm>
            <a:off x="15557313" y="7108597"/>
            <a:ext cx="80618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u="sng" dirty="0">
                <a:solidFill>
                  <a:schemeClr val="accent1"/>
                </a:solidFill>
                <a:latin typeface="+mn-lt"/>
              </a:rPr>
              <a:t>Motivation</a:t>
            </a:r>
            <a:r>
              <a:rPr lang="en-US" sz="3200" b="1" dirty="0">
                <a:solidFill>
                  <a:schemeClr val="accent1"/>
                </a:solidFill>
                <a:latin typeface="+mn-lt"/>
              </a:rPr>
              <a:t>: Stimuli-responsive materials</a:t>
            </a: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7469F8BB-2862-4843-BBF7-D6F86CF043DF}"/>
              </a:ext>
            </a:extLst>
          </p:cNvPr>
          <p:cNvSpPr/>
          <p:nvPr/>
        </p:nvSpPr>
        <p:spPr bwMode="auto">
          <a:xfrm>
            <a:off x="17649846" y="5283076"/>
            <a:ext cx="9315450" cy="1309861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292100" dist="139700" dir="2700000" algn="ctr" rotWithShape="0">
              <a:srgbClr val="000000">
                <a:alpha val="6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 Polymer Networks: </a:t>
            </a:r>
            <a:b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Towards the Design of Smart Materials</a:t>
            </a: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D62483FB-369B-4AE1-A59A-B02C20CCFCCB}"/>
              </a:ext>
            </a:extLst>
          </p:cNvPr>
          <p:cNvSpPr/>
          <p:nvPr/>
        </p:nvSpPr>
        <p:spPr bwMode="auto">
          <a:xfrm>
            <a:off x="3006621" y="17760191"/>
            <a:ext cx="10335463" cy="100285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292100" dist="139700" dir="2700000" algn="ctr" rotWithShape="0">
              <a:srgbClr val="000000">
                <a:alpha val="6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 and Dynamics of Polyelectrolytes</a:t>
            </a:r>
            <a:endParaRPr kumimoji="0" lang="en-US" sz="3600" b="1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97983DA0-ACA8-4181-A822-34FF2DAF86C8}"/>
              </a:ext>
            </a:extLst>
          </p:cNvPr>
          <p:cNvSpPr/>
          <p:nvPr/>
        </p:nvSpPr>
        <p:spPr bwMode="auto">
          <a:xfrm>
            <a:off x="31308085" y="17762902"/>
            <a:ext cx="9697996" cy="1453567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292100" dist="139700" dir="2700000" algn="ctr" rotWithShape="0">
              <a:srgbClr val="000000">
                <a:alpha val="6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Electrostatics at Interfaces of </a:t>
            </a:r>
            <a:b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Membranes and Ion-Channels</a:t>
            </a:r>
            <a:endParaRPr kumimoji="0" lang="en-US" sz="3600" b="1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9569C664-026F-40B4-94B8-8378B9F9D592}"/>
              </a:ext>
            </a:extLst>
          </p:cNvPr>
          <p:cNvGrpSpPr/>
          <p:nvPr/>
        </p:nvGrpSpPr>
        <p:grpSpPr>
          <a:xfrm>
            <a:off x="16262406" y="7630488"/>
            <a:ext cx="11729055" cy="2688110"/>
            <a:chOff x="16262406" y="7516188"/>
            <a:chExt cx="11729055" cy="2688110"/>
          </a:xfrm>
        </p:grpSpPr>
        <p:pic>
          <p:nvPicPr>
            <p:cNvPr id="200" name="Picture 199">
              <a:extLst>
                <a:ext uri="{FF2B5EF4-FFF2-40B4-BE49-F238E27FC236}">
                  <a16:creationId xmlns:a16="http://schemas.microsoft.com/office/drawing/2014/main" id="{AB10293F-A8FB-4499-BE1D-EB366FF238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9" t="16855" r="53385" b="14725"/>
            <a:stretch/>
          </p:blipFill>
          <p:spPr>
            <a:xfrm>
              <a:off x="21001158" y="7813291"/>
              <a:ext cx="2191400" cy="1565260"/>
            </a:xfrm>
            <a:prstGeom prst="rect">
              <a:avLst/>
            </a:prstGeom>
          </p:spPr>
        </p:pic>
        <p:pic>
          <p:nvPicPr>
            <p:cNvPr id="202" name="Picture 201">
              <a:extLst>
                <a:ext uri="{FF2B5EF4-FFF2-40B4-BE49-F238E27FC236}">
                  <a16:creationId xmlns:a16="http://schemas.microsoft.com/office/drawing/2014/main" id="{440D9B9B-DE0E-4BD7-B710-FE8196D0D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86546" y="7516188"/>
              <a:ext cx="3704915" cy="2159466"/>
            </a:xfrm>
            <a:prstGeom prst="rect">
              <a:avLst/>
            </a:prstGeom>
          </p:spPr>
        </p:pic>
        <p:pic>
          <p:nvPicPr>
            <p:cNvPr id="203" name="Picture 202">
              <a:extLst>
                <a:ext uri="{FF2B5EF4-FFF2-40B4-BE49-F238E27FC236}">
                  <a16:creationId xmlns:a16="http://schemas.microsoft.com/office/drawing/2014/main" id="{2AE5D3EA-DCB9-4714-BDA6-CA5848909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6262406" y="7933520"/>
              <a:ext cx="3448110" cy="156526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D188463-B289-4C55-8F0D-9AD3FBD48857}"/>
                </a:ext>
              </a:extLst>
            </p:cNvPr>
            <p:cNvSpPr txBox="1"/>
            <p:nvPr/>
          </p:nvSpPr>
          <p:spPr>
            <a:xfrm>
              <a:off x="17142320" y="9681077"/>
              <a:ext cx="15039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dirty="0">
                  <a:solidFill>
                    <a:schemeClr val="accent2"/>
                  </a:solidFill>
                  <a:latin typeface="+mn-lt"/>
                </a:rPr>
                <a:t>Sensors</a:t>
              </a: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3DBB09EF-E599-4AD1-9B5C-919F7F1E7345}"/>
                </a:ext>
              </a:extLst>
            </p:cNvPr>
            <p:cNvSpPr txBox="1"/>
            <p:nvPr/>
          </p:nvSpPr>
          <p:spPr>
            <a:xfrm>
              <a:off x="20579548" y="9681078"/>
              <a:ext cx="28616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dirty="0">
                  <a:solidFill>
                    <a:schemeClr val="accent2"/>
                  </a:solidFill>
                  <a:latin typeface="+mn-lt"/>
                </a:rPr>
                <a:t>Artificial muscles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80E33C70-9AE2-48A9-A478-2FB637199D5E}"/>
                </a:ext>
              </a:extLst>
            </p:cNvPr>
            <p:cNvSpPr txBox="1"/>
            <p:nvPr/>
          </p:nvSpPr>
          <p:spPr>
            <a:xfrm>
              <a:off x="24770775" y="9681077"/>
              <a:ext cx="24202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dirty="0">
                  <a:solidFill>
                    <a:schemeClr val="accent2"/>
                  </a:solidFill>
                  <a:latin typeface="+mn-lt"/>
                </a:rPr>
                <a:t>Soft Actuators</a:t>
              </a:r>
            </a:p>
          </p:txBody>
        </p:sp>
      </p:grpSp>
      <p:sp>
        <p:nvSpPr>
          <p:cNvPr id="208" name="TextBox 207">
            <a:extLst>
              <a:ext uri="{FF2B5EF4-FFF2-40B4-BE49-F238E27FC236}">
                <a16:creationId xmlns:a16="http://schemas.microsoft.com/office/drawing/2014/main" id="{E67AAD6B-0EBE-4B15-9AC3-9C16B70F5C55}"/>
              </a:ext>
            </a:extLst>
          </p:cNvPr>
          <p:cNvSpPr txBox="1"/>
          <p:nvPr/>
        </p:nvSpPr>
        <p:spPr>
          <a:xfrm>
            <a:off x="16130457" y="10550731"/>
            <a:ext cx="2141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+mn-lt"/>
              </a:rPr>
              <a:t>Ionic Gels</a:t>
            </a:r>
          </a:p>
        </p:txBody>
      </p:sp>
      <p:pic>
        <p:nvPicPr>
          <p:cNvPr id="209" name="Picture 208">
            <a:extLst>
              <a:ext uri="{FF2B5EF4-FFF2-40B4-BE49-F238E27FC236}">
                <a16:creationId xmlns:a16="http://schemas.microsoft.com/office/drawing/2014/main" id="{988F8729-2E9E-470A-813F-5BFC5F98F63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4044" y="11200996"/>
            <a:ext cx="3494907" cy="1952512"/>
          </a:xfrm>
          <a:prstGeom prst="rect">
            <a:avLst/>
          </a:prstGeom>
        </p:spPr>
      </p:pic>
      <p:sp>
        <p:nvSpPr>
          <p:cNvPr id="211" name="TextBox 210">
            <a:extLst>
              <a:ext uri="{FF2B5EF4-FFF2-40B4-BE49-F238E27FC236}">
                <a16:creationId xmlns:a16="http://schemas.microsoft.com/office/drawing/2014/main" id="{81F1217E-A780-4D1D-8108-3550E61B93C3}"/>
              </a:ext>
            </a:extLst>
          </p:cNvPr>
          <p:cNvSpPr txBox="1"/>
          <p:nvPr/>
        </p:nvSpPr>
        <p:spPr>
          <a:xfrm>
            <a:off x="22627169" y="10559949"/>
            <a:ext cx="52405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+mn-lt"/>
              </a:rPr>
              <a:t>Liquid Crystal Elastomers</a:t>
            </a:r>
          </a:p>
        </p:txBody>
      </p:sp>
      <p:pic>
        <p:nvPicPr>
          <p:cNvPr id="212" name="Picture 211">
            <a:extLst>
              <a:ext uri="{FF2B5EF4-FFF2-40B4-BE49-F238E27FC236}">
                <a16:creationId xmlns:a16="http://schemas.microsoft.com/office/drawing/2014/main" id="{B8A4C4D8-03B9-44AB-9829-D8D689DEAC31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28533" t="-1168" r="57461" b="54807"/>
          <a:stretch/>
        </p:blipFill>
        <p:spPr>
          <a:xfrm>
            <a:off x="23124505" y="10874800"/>
            <a:ext cx="3233148" cy="33303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8347454-3DA3-4AD6-A01B-7E71E84F585C}"/>
              </a:ext>
            </a:extLst>
          </p:cNvPr>
          <p:cNvSpPr txBox="1"/>
          <p:nvPr/>
        </p:nvSpPr>
        <p:spPr>
          <a:xfrm>
            <a:off x="16111407" y="14286118"/>
            <a:ext cx="43989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 b="1" dirty="0">
                <a:solidFill>
                  <a:schemeClr val="accent1"/>
                </a:solidFill>
                <a:latin typeface="+mn-lt"/>
              </a:rPr>
              <a:t>Biopolymer Networks</a:t>
            </a:r>
          </a:p>
        </p:txBody>
      </p:sp>
      <p:pic>
        <p:nvPicPr>
          <p:cNvPr id="216" name="Picture 215">
            <a:extLst>
              <a:ext uri="{FF2B5EF4-FFF2-40B4-BE49-F238E27FC236}">
                <a16:creationId xmlns:a16="http://schemas.microsoft.com/office/drawing/2014/main" id="{C8DF4452-F16E-4BDA-85E2-D33ED8F1B53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31" t="13455" r="18666" b="19171"/>
          <a:stretch/>
        </p:blipFill>
        <p:spPr>
          <a:xfrm>
            <a:off x="16524039" y="15172914"/>
            <a:ext cx="2626200" cy="1433798"/>
          </a:xfrm>
          <a:prstGeom prst="rect">
            <a:avLst/>
          </a:prstGeom>
        </p:spPr>
      </p:pic>
      <p:pic>
        <p:nvPicPr>
          <p:cNvPr id="217" name="Picture 216" descr="Chart&#10;&#10;Description automatically generated">
            <a:extLst>
              <a:ext uri="{FF2B5EF4-FFF2-40B4-BE49-F238E27FC236}">
                <a16:creationId xmlns:a16="http://schemas.microsoft.com/office/drawing/2014/main" id="{E320C12C-235E-4407-B61B-A42055241A36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2018" y="14375833"/>
            <a:ext cx="3287231" cy="2596549"/>
          </a:xfrm>
          <a:prstGeom prst="rect">
            <a:avLst/>
          </a:prstGeom>
        </p:spPr>
      </p:pic>
      <p:pic>
        <p:nvPicPr>
          <p:cNvPr id="218" name="Picture 217" descr="Chart, diagram&#10;&#10;Description automatically generated">
            <a:extLst>
              <a:ext uri="{FF2B5EF4-FFF2-40B4-BE49-F238E27FC236}">
                <a16:creationId xmlns:a16="http://schemas.microsoft.com/office/drawing/2014/main" id="{9E0B5088-AA57-4F37-94E7-752109CA2AD7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7438" y="14393143"/>
            <a:ext cx="3273069" cy="2618455"/>
          </a:xfrm>
          <a:prstGeom prst="rect">
            <a:avLst/>
          </a:prstGeom>
        </p:spPr>
      </p:pic>
      <p:sp>
        <p:nvSpPr>
          <p:cNvPr id="219" name="TextBox 218">
            <a:extLst>
              <a:ext uri="{FF2B5EF4-FFF2-40B4-BE49-F238E27FC236}">
                <a16:creationId xmlns:a16="http://schemas.microsoft.com/office/drawing/2014/main" id="{963EFF1F-1D84-4623-89AC-5F34449B5EF6}"/>
              </a:ext>
            </a:extLst>
          </p:cNvPr>
          <p:cNvSpPr txBox="1"/>
          <p:nvPr/>
        </p:nvSpPr>
        <p:spPr>
          <a:xfrm>
            <a:off x="19381476" y="15157395"/>
            <a:ext cx="240322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+mn-lt"/>
              </a:rPr>
              <a:t>Topology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+mn-lt"/>
              </a:rPr>
              <a:t>Elasticity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+mn-lt"/>
              </a:rPr>
              <a:t>Permittivity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9C42EB39-4799-44EA-B138-6C47B08613DA}"/>
              </a:ext>
            </a:extLst>
          </p:cNvPr>
          <p:cNvSpPr txBox="1"/>
          <p:nvPr/>
        </p:nvSpPr>
        <p:spPr>
          <a:xfrm>
            <a:off x="16605412" y="13234384"/>
            <a:ext cx="4346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accent2"/>
                </a:solidFill>
                <a:latin typeface="+mn-lt"/>
              </a:rPr>
              <a:t>Complex phase behaviors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C262E595-58BB-4F9F-BD03-BB03B68FED15}"/>
              </a:ext>
            </a:extLst>
          </p:cNvPr>
          <p:cNvSpPr txBox="1"/>
          <p:nvPr/>
        </p:nvSpPr>
        <p:spPr>
          <a:xfrm>
            <a:off x="1731102" y="19081973"/>
            <a:ext cx="8722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u="sng" dirty="0">
                <a:solidFill>
                  <a:schemeClr val="accent1"/>
                </a:solidFill>
                <a:latin typeface="+mn-lt"/>
              </a:rPr>
              <a:t>Motivation</a:t>
            </a:r>
            <a:r>
              <a:rPr lang="en-US" sz="3200" b="1" dirty="0">
                <a:solidFill>
                  <a:schemeClr val="accent1"/>
                </a:solidFill>
                <a:latin typeface="+mn-lt"/>
              </a:rPr>
              <a:t>: Polyelectrolytes are everywhere</a:t>
            </a:r>
          </a:p>
        </p:txBody>
      </p:sp>
      <p:grpSp>
        <p:nvGrpSpPr>
          <p:cNvPr id="1030" name="Group 1029">
            <a:extLst>
              <a:ext uri="{FF2B5EF4-FFF2-40B4-BE49-F238E27FC236}">
                <a16:creationId xmlns:a16="http://schemas.microsoft.com/office/drawing/2014/main" id="{FFCCD052-1341-4162-88CD-BE913B436C4B}"/>
              </a:ext>
            </a:extLst>
          </p:cNvPr>
          <p:cNvGrpSpPr/>
          <p:nvPr/>
        </p:nvGrpSpPr>
        <p:grpSpPr>
          <a:xfrm>
            <a:off x="2243035" y="19741925"/>
            <a:ext cx="11931576" cy="3011214"/>
            <a:chOff x="1884093" y="20205854"/>
            <a:chExt cx="13028240" cy="3287983"/>
          </a:xfrm>
        </p:grpSpPr>
        <p:pic>
          <p:nvPicPr>
            <p:cNvPr id="238" name="图片 57">
              <a:extLst>
                <a:ext uri="{FF2B5EF4-FFF2-40B4-BE49-F238E27FC236}">
                  <a16:creationId xmlns:a16="http://schemas.microsoft.com/office/drawing/2014/main" id="{EB37D0D1-69FE-49A7-9622-F1C77F4399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884093" y="20464590"/>
              <a:ext cx="3202959" cy="1954980"/>
            </a:xfrm>
            <a:prstGeom prst="rect">
              <a:avLst/>
            </a:prstGeom>
          </p:spPr>
        </p:pic>
        <p:pic>
          <p:nvPicPr>
            <p:cNvPr id="241" name="图片 3">
              <a:extLst>
                <a:ext uri="{FF2B5EF4-FFF2-40B4-BE49-F238E27FC236}">
                  <a16:creationId xmlns:a16="http://schemas.microsoft.com/office/drawing/2014/main" id="{4C6AE384-AC29-445A-A007-0438C9CF9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804789" y="20205854"/>
              <a:ext cx="3503880" cy="2540189"/>
            </a:xfrm>
            <a:prstGeom prst="rect">
              <a:avLst/>
            </a:prstGeom>
          </p:spPr>
        </p:pic>
        <p:pic>
          <p:nvPicPr>
            <p:cNvPr id="245" name="图片 10">
              <a:extLst>
                <a:ext uri="{FF2B5EF4-FFF2-40B4-BE49-F238E27FC236}">
                  <a16:creationId xmlns:a16="http://schemas.microsoft.com/office/drawing/2014/main" id="{417CD2C7-F958-4BA2-ADC6-B42EF0B8D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743539" y="20518836"/>
              <a:ext cx="5168794" cy="2057618"/>
            </a:xfrm>
            <a:prstGeom prst="rect">
              <a:avLst/>
            </a:prstGeom>
          </p:spPr>
        </p:pic>
        <p:sp>
          <p:nvSpPr>
            <p:cNvPr id="1028" name="TextBox 1027">
              <a:extLst>
                <a:ext uri="{FF2B5EF4-FFF2-40B4-BE49-F238E27FC236}">
                  <a16:creationId xmlns:a16="http://schemas.microsoft.com/office/drawing/2014/main" id="{79676A4E-875D-4B17-98E4-621367C35379}"/>
                </a:ext>
              </a:extLst>
            </p:cNvPr>
            <p:cNvSpPr txBox="1"/>
            <p:nvPr/>
          </p:nvSpPr>
          <p:spPr>
            <a:xfrm>
              <a:off x="2297272" y="22908871"/>
              <a:ext cx="26052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dirty="0">
                  <a:solidFill>
                    <a:schemeClr val="accent2"/>
                  </a:solidFill>
                  <a:latin typeface="+mn-lt"/>
                </a:rPr>
                <a:t>Protein Folding</a:t>
              </a:r>
            </a:p>
          </p:txBody>
        </p:sp>
        <p:sp>
          <p:nvSpPr>
            <p:cNvPr id="1029" name="TextBox 1028">
              <a:extLst>
                <a:ext uri="{FF2B5EF4-FFF2-40B4-BE49-F238E27FC236}">
                  <a16:creationId xmlns:a16="http://schemas.microsoft.com/office/drawing/2014/main" id="{D1FAE67D-FBD8-4208-B4D6-FAF81292E25B}"/>
                </a:ext>
              </a:extLst>
            </p:cNvPr>
            <p:cNvSpPr txBox="1"/>
            <p:nvPr/>
          </p:nvSpPr>
          <p:spPr>
            <a:xfrm>
              <a:off x="5872825" y="22917493"/>
              <a:ext cx="33452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dirty="0">
                  <a:solidFill>
                    <a:schemeClr val="accent2"/>
                  </a:solidFill>
                  <a:latin typeface="+mn-lt"/>
                </a:rPr>
                <a:t>Protein Aggregation</a:t>
              </a:r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35328253-9168-4E2C-AF5E-3B6705298DE3}"/>
                </a:ext>
              </a:extLst>
            </p:cNvPr>
            <p:cNvSpPr txBox="1"/>
            <p:nvPr/>
          </p:nvSpPr>
          <p:spPr>
            <a:xfrm>
              <a:off x="10369578" y="22922526"/>
              <a:ext cx="4542753" cy="5713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2800" dirty="0">
                  <a:solidFill>
                    <a:schemeClr val="accent2"/>
                  </a:solidFill>
                  <a:latin typeface="+mn-lt"/>
                </a:rPr>
                <a:t>Enhanced Oil Recovery</a:t>
              </a:r>
            </a:p>
          </p:txBody>
        </p:sp>
      </p:grpSp>
      <p:pic>
        <p:nvPicPr>
          <p:cNvPr id="254" name="图片 26">
            <a:extLst>
              <a:ext uri="{FF2B5EF4-FFF2-40B4-BE49-F238E27FC236}">
                <a16:creationId xmlns:a16="http://schemas.microsoft.com/office/drawing/2014/main" id="{98429B3C-CA49-4420-B58A-736FCFFE9C0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304695" y="24667505"/>
            <a:ext cx="2379042" cy="1702516"/>
          </a:xfrm>
          <a:prstGeom prst="rect">
            <a:avLst/>
          </a:prstGeom>
        </p:spPr>
      </p:pic>
      <p:grpSp>
        <p:nvGrpSpPr>
          <p:cNvPr id="255" name="组合 225">
            <a:extLst>
              <a:ext uri="{FF2B5EF4-FFF2-40B4-BE49-F238E27FC236}">
                <a16:creationId xmlns:a16="http://schemas.microsoft.com/office/drawing/2014/main" id="{69E37F18-1BCF-4D74-B683-36115D55EB24}"/>
              </a:ext>
            </a:extLst>
          </p:cNvPr>
          <p:cNvGrpSpPr/>
          <p:nvPr/>
        </p:nvGrpSpPr>
        <p:grpSpPr>
          <a:xfrm>
            <a:off x="4613047" y="24530074"/>
            <a:ext cx="2290901" cy="1626833"/>
            <a:chOff x="6648185" y="23627468"/>
            <a:chExt cx="3184698" cy="2261543"/>
          </a:xfrm>
        </p:grpSpPr>
        <p:pic>
          <p:nvPicPr>
            <p:cNvPr id="256" name="图片 204">
              <a:extLst>
                <a:ext uri="{FF2B5EF4-FFF2-40B4-BE49-F238E27FC236}">
                  <a16:creationId xmlns:a16="http://schemas.microsoft.com/office/drawing/2014/main" id="{830F10AA-082F-46B5-B424-8F2EECD9A7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7551911" y="24401486"/>
              <a:ext cx="1532945" cy="1487525"/>
            </a:xfrm>
            <a:prstGeom prst="rect">
              <a:avLst/>
            </a:prstGeom>
          </p:spPr>
        </p:pic>
        <p:sp>
          <p:nvSpPr>
            <p:cNvPr id="257" name="TextBox 143">
              <a:extLst>
                <a:ext uri="{FF2B5EF4-FFF2-40B4-BE49-F238E27FC236}">
                  <a16:creationId xmlns:a16="http://schemas.microsoft.com/office/drawing/2014/main" id="{139C8CD7-B4FE-4535-BD3E-D3C0A899E4B8}"/>
                </a:ext>
              </a:extLst>
            </p:cNvPr>
            <p:cNvSpPr txBox="1"/>
            <p:nvPr/>
          </p:nvSpPr>
          <p:spPr>
            <a:xfrm>
              <a:off x="6648185" y="23627468"/>
              <a:ext cx="3184698" cy="641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Stable vesicle</a:t>
              </a:r>
              <a:endPara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8" name="TextBox 257">
            <a:extLst>
              <a:ext uri="{FF2B5EF4-FFF2-40B4-BE49-F238E27FC236}">
                <a16:creationId xmlns:a16="http://schemas.microsoft.com/office/drawing/2014/main" id="{7EA9032C-7739-4EE5-B8B9-74B9E63B0C72}"/>
              </a:ext>
            </a:extLst>
          </p:cNvPr>
          <p:cNvSpPr txBox="1"/>
          <p:nvPr/>
        </p:nvSpPr>
        <p:spPr>
          <a:xfrm>
            <a:off x="1700403" y="22955080"/>
            <a:ext cx="87574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+mn-lt"/>
              </a:rPr>
              <a:t>Method: A new field-based polymeric theory</a:t>
            </a:r>
          </a:p>
        </p:txBody>
      </p:sp>
      <p:pic>
        <p:nvPicPr>
          <p:cNvPr id="259" name="图片 20">
            <a:extLst>
              <a:ext uri="{FF2B5EF4-FFF2-40B4-BE49-F238E27FC236}">
                <a16:creationId xmlns:a16="http://schemas.microsoft.com/office/drawing/2014/main" id="{561464A6-0F9F-4473-BE21-0343D15DEDD7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l="34900" r="16755"/>
          <a:stretch/>
        </p:blipFill>
        <p:spPr>
          <a:xfrm>
            <a:off x="8628395" y="24440250"/>
            <a:ext cx="1599053" cy="2000955"/>
          </a:xfrm>
          <a:prstGeom prst="rect">
            <a:avLst/>
          </a:prstGeom>
        </p:spPr>
      </p:pic>
      <p:sp>
        <p:nvSpPr>
          <p:cNvPr id="260" name="TextBox 259">
            <a:extLst>
              <a:ext uri="{FF2B5EF4-FFF2-40B4-BE49-F238E27FC236}">
                <a16:creationId xmlns:a16="http://schemas.microsoft.com/office/drawing/2014/main" id="{7436225B-A3A5-4921-ACA0-C96C09DAEBA1}"/>
              </a:ext>
            </a:extLst>
          </p:cNvPr>
          <p:cNvSpPr txBox="1"/>
          <p:nvPr/>
        </p:nvSpPr>
        <p:spPr>
          <a:xfrm>
            <a:off x="2280467" y="23721859"/>
            <a:ext cx="50129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+mn-lt"/>
              </a:rPr>
              <a:t>Single-chain Conformation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E9846477-296B-43D7-AE14-90E7D6374B3C}"/>
              </a:ext>
            </a:extLst>
          </p:cNvPr>
          <p:cNvSpPr txBox="1"/>
          <p:nvPr/>
        </p:nvSpPr>
        <p:spPr>
          <a:xfrm>
            <a:off x="9693603" y="23682818"/>
            <a:ext cx="33520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+mn-lt"/>
              </a:rPr>
              <a:t>Interfacial Activity</a:t>
            </a:r>
          </a:p>
        </p:txBody>
      </p:sp>
      <p:pic>
        <p:nvPicPr>
          <p:cNvPr id="262" name="图片 23">
            <a:extLst>
              <a:ext uri="{FF2B5EF4-FFF2-40B4-BE49-F238E27FC236}">
                <a16:creationId xmlns:a16="http://schemas.microsoft.com/office/drawing/2014/main" id="{3A507944-DD64-4527-9559-C0C5BA32BED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916371" y="27249739"/>
            <a:ext cx="5004128" cy="2586489"/>
          </a:xfrm>
          <a:prstGeom prst="rect">
            <a:avLst/>
          </a:prstGeom>
        </p:spPr>
      </p:pic>
      <p:pic>
        <p:nvPicPr>
          <p:cNvPr id="264" name="图片 28">
            <a:extLst>
              <a:ext uri="{FF2B5EF4-FFF2-40B4-BE49-F238E27FC236}">
                <a16:creationId xmlns:a16="http://schemas.microsoft.com/office/drawing/2014/main" id="{1050F073-57CA-43D8-8DA6-8DE7A560B7A8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191918" y="24463386"/>
            <a:ext cx="2048505" cy="1462624"/>
          </a:xfrm>
          <a:prstGeom prst="rect">
            <a:avLst/>
          </a:prstGeom>
        </p:spPr>
      </p:pic>
      <p:pic>
        <p:nvPicPr>
          <p:cNvPr id="267" name="图片 30">
            <a:extLst>
              <a:ext uri="{FF2B5EF4-FFF2-40B4-BE49-F238E27FC236}">
                <a16:creationId xmlns:a16="http://schemas.microsoft.com/office/drawing/2014/main" id="{AD743DED-AE6F-4160-A9C1-AB97C636CEE3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2006179" y="24405353"/>
            <a:ext cx="2143282" cy="1670637"/>
          </a:xfrm>
          <a:prstGeom prst="rect">
            <a:avLst/>
          </a:prstGeom>
        </p:spPr>
      </p:pic>
      <p:sp>
        <p:nvSpPr>
          <p:cNvPr id="269" name="TextBox 268">
            <a:extLst>
              <a:ext uri="{FF2B5EF4-FFF2-40B4-BE49-F238E27FC236}">
                <a16:creationId xmlns:a16="http://schemas.microsoft.com/office/drawing/2014/main" id="{ED2D8145-F8E0-42DF-A771-A2779FE3BEE7}"/>
              </a:ext>
            </a:extLst>
          </p:cNvPr>
          <p:cNvSpPr txBox="1"/>
          <p:nvPr/>
        </p:nvSpPr>
        <p:spPr>
          <a:xfrm>
            <a:off x="1812714" y="26645914"/>
            <a:ext cx="55160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+mn-lt"/>
              </a:rPr>
              <a:t>Nucleation in PE Aggregation</a:t>
            </a:r>
          </a:p>
        </p:txBody>
      </p:sp>
      <p:sp>
        <p:nvSpPr>
          <p:cNvPr id="271" name="TextBox 143">
            <a:extLst>
              <a:ext uri="{FF2B5EF4-FFF2-40B4-BE49-F238E27FC236}">
                <a16:creationId xmlns:a16="http://schemas.microsoft.com/office/drawing/2014/main" id="{CD6E665C-41D2-4F3C-AD3F-555F206FD337}"/>
              </a:ext>
            </a:extLst>
          </p:cNvPr>
          <p:cNvSpPr txBox="1"/>
          <p:nvPr/>
        </p:nvSpPr>
        <p:spPr>
          <a:xfrm>
            <a:off x="9849109" y="26052145"/>
            <a:ext cx="2569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Conformation</a:t>
            </a:r>
            <a:endParaRPr lang="en-US" sz="20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2" name="TextBox 143">
            <a:extLst>
              <a:ext uri="{FF2B5EF4-FFF2-40B4-BE49-F238E27FC236}">
                <a16:creationId xmlns:a16="http://schemas.microsoft.com/office/drawing/2014/main" id="{C6D6C19D-AF4D-4C65-A4E0-A2BCD774FB47}"/>
              </a:ext>
            </a:extLst>
          </p:cNvPr>
          <p:cNvSpPr txBox="1"/>
          <p:nvPr/>
        </p:nvSpPr>
        <p:spPr>
          <a:xfrm>
            <a:off x="11932845" y="26055337"/>
            <a:ext cx="2569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Repulsion</a:t>
            </a:r>
            <a:endParaRPr lang="en-US" sz="20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4DAC3D80-D838-4266-831C-4C47AA44562E}"/>
              </a:ext>
            </a:extLst>
          </p:cNvPr>
          <p:cNvSpPr txBox="1"/>
          <p:nvPr/>
        </p:nvSpPr>
        <p:spPr>
          <a:xfrm>
            <a:off x="29578125" y="19532694"/>
            <a:ext cx="109055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u="sng" dirty="0">
                <a:solidFill>
                  <a:schemeClr val="accent1"/>
                </a:solidFill>
                <a:latin typeface="+mn-lt"/>
              </a:rPr>
              <a:t>Motivation</a:t>
            </a:r>
            <a:r>
              <a:rPr lang="en-US" sz="3200" b="1" dirty="0">
                <a:solidFill>
                  <a:schemeClr val="accent1"/>
                </a:solidFill>
                <a:latin typeface="+mn-lt"/>
              </a:rPr>
              <a:t>: Membrane Fouling Driven by Electrostatics</a:t>
            </a:r>
          </a:p>
        </p:txBody>
      </p:sp>
      <p:pic>
        <p:nvPicPr>
          <p:cNvPr id="275" name="Picture 274">
            <a:extLst>
              <a:ext uri="{FF2B5EF4-FFF2-40B4-BE49-F238E27FC236}">
                <a16:creationId xmlns:a16="http://schemas.microsoft.com/office/drawing/2014/main" id="{0334536F-CBDB-4FE3-820F-4E2A28095684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38"/>
          <a:stretch/>
        </p:blipFill>
        <p:spPr>
          <a:xfrm>
            <a:off x="29616225" y="20777941"/>
            <a:ext cx="3213275" cy="1563269"/>
          </a:xfrm>
          <a:prstGeom prst="rect">
            <a:avLst/>
          </a:prstGeom>
        </p:spPr>
      </p:pic>
      <p:sp>
        <p:nvSpPr>
          <p:cNvPr id="278" name="TextBox 277">
            <a:extLst>
              <a:ext uri="{FF2B5EF4-FFF2-40B4-BE49-F238E27FC236}">
                <a16:creationId xmlns:a16="http://schemas.microsoft.com/office/drawing/2014/main" id="{FB8205F1-C709-47F7-9A7E-F45471E19630}"/>
              </a:ext>
            </a:extLst>
          </p:cNvPr>
          <p:cNvSpPr txBox="1"/>
          <p:nvPr/>
        </p:nvSpPr>
        <p:spPr>
          <a:xfrm>
            <a:off x="29405300" y="22941800"/>
            <a:ext cx="127714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+mn-lt"/>
              </a:rPr>
              <a:t>Electrostatic correlation induced ion condensation and charge inversion</a:t>
            </a: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69696105-2DDB-48F5-97B0-80EEF6D97C37}"/>
              </a:ext>
            </a:extLst>
          </p:cNvPr>
          <p:cNvSpPr txBox="1"/>
          <p:nvPr/>
        </p:nvSpPr>
        <p:spPr>
          <a:xfrm>
            <a:off x="29699721" y="26102988"/>
            <a:ext cx="2642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+mn-lt"/>
              </a:rPr>
              <a:t>Applications</a:t>
            </a:r>
          </a:p>
        </p:txBody>
      </p:sp>
      <p:pic>
        <p:nvPicPr>
          <p:cNvPr id="280" name="Picture 279" descr="A screenshot of a computer&#10;&#10;Description automatically generated">
            <a:extLst>
              <a:ext uri="{FF2B5EF4-FFF2-40B4-BE49-F238E27FC236}">
                <a16:creationId xmlns:a16="http://schemas.microsoft.com/office/drawing/2014/main" id="{1869BBB5-FD3F-465A-9022-5B44537335B0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4411" y="26543622"/>
            <a:ext cx="4841342" cy="2704879"/>
          </a:xfrm>
          <a:prstGeom prst="rect">
            <a:avLst/>
          </a:prstGeom>
        </p:spPr>
      </p:pic>
      <p:pic>
        <p:nvPicPr>
          <p:cNvPr id="281" name="Picture 280">
            <a:extLst>
              <a:ext uri="{FF2B5EF4-FFF2-40B4-BE49-F238E27FC236}">
                <a16:creationId xmlns:a16="http://schemas.microsoft.com/office/drawing/2014/main" id="{AF517CEF-5B5B-47CC-96C5-43D063E64B74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2100408" y="26700644"/>
            <a:ext cx="2133993" cy="2360899"/>
          </a:xfrm>
          <a:prstGeom prst="rect">
            <a:avLst/>
          </a:prstGeom>
        </p:spPr>
      </p:pic>
      <p:sp>
        <p:nvSpPr>
          <p:cNvPr id="1031" name="TextBox 1030">
            <a:extLst>
              <a:ext uri="{FF2B5EF4-FFF2-40B4-BE49-F238E27FC236}">
                <a16:creationId xmlns:a16="http://schemas.microsoft.com/office/drawing/2014/main" id="{92033F01-87AD-484A-82F4-F0ACE73ECF1E}"/>
              </a:ext>
            </a:extLst>
          </p:cNvPr>
          <p:cNvSpPr txBox="1"/>
          <p:nvPr/>
        </p:nvSpPr>
        <p:spPr>
          <a:xfrm>
            <a:off x="30649250" y="29208834"/>
            <a:ext cx="5300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accent2"/>
                </a:solidFill>
                <a:latin typeface="+mn-lt"/>
              </a:rPr>
              <a:t>Encapsulation of DNA in viruses</a:t>
            </a:r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89B583B2-09A0-496B-B13B-B7860D452AB2}"/>
              </a:ext>
            </a:extLst>
          </p:cNvPr>
          <p:cNvSpPr txBox="1"/>
          <p:nvPr/>
        </p:nvSpPr>
        <p:spPr>
          <a:xfrm>
            <a:off x="36560784" y="29209270"/>
            <a:ext cx="5963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accent2"/>
                </a:solidFill>
                <a:latin typeface="+mn-lt"/>
              </a:rPr>
              <a:t>Electrokinetic Flow in Nanochannels</a:t>
            </a:r>
          </a:p>
        </p:txBody>
      </p:sp>
      <p:sp>
        <p:nvSpPr>
          <p:cNvPr id="116" name="Text Box 94">
            <a:extLst>
              <a:ext uri="{FF2B5EF4-FFF2-40B4-BE49-F238E27FC236}">
                <a16:creationId xmlns:a16="http://schemas.microsoft.com/office/drawing/2014/main" id="{AC466B94-8B8C-F918-DFD0-5B3E07A492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97828" y="3570200"/>
            <a:ext cx="1835924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3"/>
                </a:solidFill>
                <a:latin typeface="Arial" charset="0"/>
                <a:cs typeface="Arial" charset="0"/>
              </a:rPr>
              <a:t>Principal Investigator: Prof. Rui Wang; ruiwang325@berkeley.edu</a:t>
            </a:r>
          </a:p>
        </p:txBody>
      </p:sp>
      <p:sp>
        <p:nvSpPr>
          <p:cNvPr id="16" name="TextBox 143">
            <a:extLst>
              <a:ext uri="{FF2B5EF4-FFF2-40B4-BE49-F238E27FC236}">
                <a16:creationId xmlns:a16="http://schemas.microsoft.com/office/drawing/2014/main" id="{D89FFFA6-5A44-B52D-EA73-C5A3DCF56558}"/>
              </a:ext>
            </a:extLst>
          </p:cNvPr>
          <p:cNvSpPr txBox="1"/>
          <p:nvPr/>
        </p:nvSpPr>
        <p:spPr>
          <a:xfrm>
            <a:off x="7490080" y="29450760"/>
            <a:ext cx="2953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Conformation</a:t>
            </a:r>
            <a:endParaRPr lang="en-US" sz="20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18B554D4-C852-4A98-B99C-68E830D054B3}"/>
              </a:ext>
            </a:extLst>
          </p:cNvPr>
          <p:cNvSpPr txBox="1"/>
          <p:nvPr/>
        </p:nvSpPr>
        <p:spPr>
          <a:xfrm>
            <a:off x="10258240" y="26643233"/>
            <a:ext cx="1917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+mn-lt"/>
              </a:rPr>
              <a:t>PE Brush</a:t>
            </a:r>
          </a:p>
        </p:txBody>
      </p:sp>
      <p:sp>
        <p:nvSpPr>
          <p:cNvPr id="24" name="TextBox 143">
            <a:extLst>
              <a:ext uri="{FF2B5EF4-FFF2-40B4-BE49-F238E27FC236}">
                <a16:creationId xmlns:a16="http://schemas.microsoft.com/office/drawing/2014/main" id="{C3577501-D5BA-C850-90F0-184094DE0451}"/>
              </a:ext>
            </a:extLst>
          </p:cNvPr>
          <p:cNvSpPr txBox="1"/>
          <p:nvPr/>
        </p:nvSpPr>
        <p:spPr>
          <a:xfrm>
            <a:off x="10610062" y="29451697"/>
            <a:ext cx="35679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Predicted Characterization</a:t>
            </a:r>
            <a:endParaRPr lang="en-US" sz="20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EFCAC1DB-CD62-D909-8E99-F824612BE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5422" y="27392597"/>
            <a:ext cx="2488601" cy="2053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66">
            <a:extLst>
              <a:ext uri="{FF2B5EF4-FFF2-40B4-BE49-F238E27FC236}">
                <a16:creationId xmlns:a16="http://schemas.microsoft.com/office/drawing/2014/main" id="{E5729FCA-5AAA-2141-AACE-A0171CFB8B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13072" y="4989989"/>
            <a:ext cx="13406967" cy="102394"/>
          </a:xfrm>
          <a:prstGeom prst="rect">
            <a:avLst/>
          </a:prstGeom>
          <a:gradFill rotWithShape="0">
            <a:gsLst>
              <a:gs pos="0">
                <a:schemeClr val="accent3"/>
              </a:gs>
              <a:gs pos="5000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Rectangle 183">
            <a:extLst>
              <a:ext uri="{FF2B5EF4-FFF2-40B4-BE49-F238E27FC236}">
                <a16:creationId xmlns:a16="http://schemas.microsoft.com/office/drawing/2014/main" id="{CD542A08-D1F7-117D-A83D-378FEEBFA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13072" y="5111650"/>
            <a:ext cx="13406967" cy="11988341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r>
              <a:rPr lang="en-US"/>
              <a:t> 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EEAD22-7F62-90BF-74AB-47328312A0A2}"/>
              </a:ext>
            </a:extLst>
          </p:cNvPr>
          <p:cNvSpPr/>
          <p:nvPr/>
        </p:nvSpPr>
        <p:spPr bwMode="auto">
          <a:xfrm>
            <a:off x="31530280" y="5283310"/>
            <a:ext cx="8972550" cy="1508977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292100" dist="139700" dir="2700000" algn="ctr" rotWithShape="0">
              <a:srgbClr val="000000">
                <a:alpha val="6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Polymer </a:t>
            </a:r>
            <a: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Interactions, Morphological Evolutions, and Micromechanics</a:t>
            </a:r>
            <a:endParaRPr kumimoji="0" lang="en-US" sz="3600" b="1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26B3A6-659F-9B08-93B0-6EDF03518DB6}"/>
              </a:ext>
            </a:extLst>
          </p:cNvPr>
          <p:cNvSpPr txBox="1"/>
          <p:nvPr/>
        </p:nvSpPr>
        <p:spPr>
          <a:xfrm>
            <a:off x="29699721" y="7188062"/>
            <a:ext cx="92863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u="sng" dirty="0">
                <a:solidFill>
                  <a:schemeClr val="accent1"/>
                </a:solidFill>
                <a:latin typeface="+mn-lt"/>
              </a:rPr>
              <a:t>Motivation</a:t>
            </a:r>
            <a:r>
              <a:rPr lang="en-US" sz="3200" b="1" dirty="0">
                <a:solidFill>
                  <a:schemeClr val="accent1"/>
                </a:solidFill>
                <a:latin typeface="+mn-lt"/>
              </a:rPr>
              <a:t>: Vesicle Fission and Fusion in Cells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03DBEF-C6DA-FC57-9DA7-C097078DB552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 rot="16200000">
            <a:off x="39082090" y="7625801"/>
            <a:ext cx="2954348" cy="3559989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2B490EB6-E9AF-CEBB-BBF8-E90869823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59711" y="7845678"/>
            <a:ext cx="3706827" cy="3150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E199EC94-074F-1C86-A12B-E107A01E30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94329" y="7898905"/>
            <a:ext cx="4347791" cy="3086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B36F912-D528-35B0-984D-92B71FAA2CBD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29563899" y="13355188"/>
            <a:ext cx="3869605" cy="35422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DE5DCF6-1011-F35C-A5B6-2EAF4C3076ED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30278589" y="11820574"/>
            <a:ext cx="2774790" cy="15866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649B9C-A4E1-1BB3-2CF9-D0E95564A2C0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33710909" y="13396144"/>
            <a:ext cx="4478432" cy="347927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9A2AD82-DAA4-B6AA-A987-E2880C5A9D63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34671047" y="11960882"/>
            <a:ext cx="2851160" cy="133918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531659C-4984-130C-B6FF-2238EDFF9F06}"/>
              </a:ext>
            </a:extLst>
          </p:cNvPr>
          <p:cNvSpPr txBox="1"/>
          <p:nvPr/>
        </p:nvSpPr>
        <p:spPr>
          <a:xfrm>
            <a:off x="29879662" y="11086657"/>
            <a:ext cx="35573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+mn-lt"/>
              </a:rPr>
              <a:t>Neutral Polymers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E0C89CE-D43A-6E46-F6D2-21A7F1EB5F44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38232883" y="11736915"/>
            <a:ext cx="4369730" cy="520476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FCED0C3-34BC-2C46-E6A3-047C6633E054}"/>
              </a:ext>
            </a:extLst>
          </p:cNvPr>
          <p:cNvSpPr txBox="1"/>
          <p:nvPr/>
        </p:nvSpPr>
        <p:spPr>
          <a:xfrm>
            <a:off x="33671489" y="11095502"/>
            <a:ext cx="48299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+mn-lt"/>
              </a:rPr>
              <a:t>Polyelectrolyte Vesicles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32A8CF-17E1-5450-6F9F-3FD6D3CCE3B6}"/>
              </a:ext>
            </a:extLst>
          </p:cNvPr>
          <p:cNvSpPr txBox="1"/>
          <p:nvPr/>
        </p:nvSpPr>
        <p:spPr>
          <a:xfrm>
            <a:off x="38872233" y="11105820"/>
            <a:ext cx="33954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+mn-lt"/>
              </a:rPr>
              <a:t>Micromechanics</a:t>
            </a:r>
          </a:p>
        </p:txBody>
      </p:sp>
      <p:pic>
        <p:nvPicPr>
          <p:cNvPr id="27" name="Picture 26" descr="Text, letter&#10;&#10;Description automatically generated">
            <a:extLst>
              <a:ext uri="{FF2B5EF4-FFF2-40B4-BE49-F238E27FC236}">
                <a16:creationId xmlns:a16="http://schemas.microsoft.com/office/drawing/2014/main" id="{F8CFC6DB-C2A3-738B-3ACA-211F8D2B4F76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7496" y="20322686"/>
            <a:ext cx="9395461" cy="2484676"/>
          </a:xfrm>
          <a:prstGeom prst="rect">
            <a:avLst/>
          </a:prstGeom>
        </p:spPr>
      </p:pic>
      <p:pic>
        <p:nvPicPr>
          <p:cNvPr id="29" name="Picture 28" descr="Diagram&#10;&#10;Description automatically generated">
            <a:extLst>
              <a:ext uri="{FF2B5EF4-FFF2-40B4-BE49-F238E27FC236}">
                <a16:creationId xmlns:a16="http://schemas.microsoft.com/office/drawing/2014/main" id="{841E2B7B-D576-ABF3-0096-47DF365CE429}"/>
              </a:ext>
            </a:extLst>
          </p:cNvPr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547" y="23552355"/>
            <a:ext cx="6966908" cy="2665052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C6BBACD3-CE04-26AE-4751-B96476504EE7}"/>
              </a:ext>
            </a:extLst>
          </p:cNvPr>
          <p:cNvPicPr>
            <a:picLocks noChangeAspect="1"/>
          </p:cNvPicPr>
          <p:nvPr/>
        </p:nvPicPr>
        <p:blipFill>
          <a:blip r:embed="rId38"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8345222" y="26890389"/>
            <a:ext cx="1351972" cy="853160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:a16="http://schemas.microsoft.com/office/drawing/2014/main" id="{69D8CD4D-D74C-1696-D162-3B5C0C48AD3B}"/>
              </a:ext>
            </a:extLst>
          </p:cNvPr>
          <p:cNvPicPr>
            <a:picLocks noChangeAspect="1"/>
          </p:cNvPicPr>
          <p:nvPr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8342619" y="27817588"/>
            <a:ext cx="1351972" cy="831354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BD9D076E-0729-E934-6BB5-424929B2EA7B}"/>
              </a:ext>
            </a:extLst>
          </p:cNvPr>
          <p:cNvPicPr>
            <a:picLocks noChangeAspect="1"/>
          </p:cNvPicPr>
          <p:nvPr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8346409" y="28847376"/>
            <a:ext cx="1353312" cy="466565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954B6353-9195-D625-734D-761AA495E3CE}"/>
              </a:ext>
            </a:extLst>
          </p:cNvPr>
          <p:cNvGrpSpPr/>
          <p:nvPr/>
        </p:nvGrpSpPr>
        <p:grpSpPr>
          <a:xfrm>
            <a:off x="7539703" y="27214380"/>
            <a:ext cx="831082" cy="2034956"/>
            <a:chOff x="7298403" y="27239780"/>
            <a:chExt cx="831082" cy="2034956"/>
          </a:xfrm>
        </p:grpSpPr>
        <p:sp>
          <p:nvSpPr>
            <p:cNvPr id="38" name="Arrow: Down 37">
              <a:extLst>
                <a:ext uri="{FF2B5EF4-FFF2-40B4-BE49-F238E27FC236}">
                  <a16:creationId xmlns:a16="http://schemas.microsoft.com/office/drawing/2014/main" id="{5E961D68-FCCE-D68C-3B17-D1194CFF4973}"/>
                </a:ext>
              </a:extLst>
            </p:cNvPr>
            <p:cNvSpPr/>
            <p:nvPr/>
          </p:nvSpPr>
          <p:spPr bwMode="auto">
            <a:xfrm>
              <a:off x="7618682" y="27239780"/>
              <a:ext cx="190524" cy="2034956"/>
            </a:xfrm>
            <a:prstGeom prst="downArrow">
              <a:avLst>
                <a:gd name="adj1" fmla="val 25003"/>
                <a:gd name="adj2" fmla="val 112492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2EC2D92-3B04-C833-50CD-7F2E584BA12D}"/>
                </a:ext>
              </a:extLst>
            </p:cNvPr>
            <p:cNvSpPr/>
            <p:nvPr/>
          </p:nvSpPr>
          <p:spPr bwMode="auto">
            <a:xfrm>
              <a:off x="7298403" y="27937776"/>
              <a:ext cx="831082" cy="43938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Times"/>
                </a:rPr>
                <a:t>Ionic Strength</a:t>
              </a:r>
            </a:p>
          </p:txBody>
        </p:sp>
      </p:grpSp>
      <p:sp>
        <p:nvSpPr>
          <p:cNvPr id="23" name="Rectangle 166">
            <a:extLst>
              <a:ext uri="{FF2B5EF4-FFF2-40B4-BE49-F238E27FC236}">
                <a16:creationId xmlns:a16="http://schemas.microsoft.com/office/drawing/2014/main" id="{5605891A-6152-2384-D77C-C3DC808A5E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72921" y="17429162"/>
            <a:ext cx="13406967" cy="102394"/>
          </a:xfrm>
          <a:prstGeom prst="rect">
            <a:avLst/>
          </a:prstGeom>
          <a:gradFill rotWithShape="0">
            <a:gsLst>
              <a:gs pos="0">
                <a:schemeClr val="accent3"/>
              </a:gs>
              <a:gs pos="5000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Rectangle 183">
            <a:extLst>
              <a:ext uri="{FF2B5EF4-FFF2-40B4-BE49-F238E27FC236}">
                <a16:creationId xmlns:a16="http://schemas.microsoft.com/office/drawing/2014/main" id="{3E0EF105-A228-6BCA-9D5D-B9F3A498DE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72921" y="17544473"/>
            <a:ext cx="13406967" cy="12430693"/>
          </a:xfrm>
          <a:prstGeom prst="rect">
            <a:avLst/>
          </a:prstGeom>
          <a:solidFill>
            <a:schemeClr val="bg1"/>
          </a:solidFill>
          <a:ln w="25400">
            <a:solidFill>
              <a:schemeClr val="bg2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r>
              <a:rPr lang="en-US" dirty="0"/>
              <a:t>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BB74120-8CF3-3DA7-AE10-24B5DD8F2DD4}"/>
              </a:ext>
            </a:extLst>
          </p:cNvPr>
          <p:cNvSpPr/>
          <p:nvPr/>
        </p:nvSpPr>
        <p:spPr bwMode="auto">
          <a:xfrm>
            <a:off x="16093520" y="17748066"/>
            <a:ext cx="11965768" cy="100361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292100" dist="139700" dir="2700000" algn="ctr" rotWithShape="0">
              <a:srgbClr val="000000">
                <a:alpha val="65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Ion Solvation and Transport in Polymer Electrolytes</a:t>
            </a:r>
            <a:endParaRPr kumimoji="0" lang="en-US" sz="3600" b="1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A2849B8-49E6-9D48-4278-A0D832C85D29}"/>
              </a:ext>
            </a:extLst>
          </p:cNvPr>
          <p:cNvPicPr>
            <a:picLocks noChangeAspect="1"/>
          </p:cNvPicPr>
          <p:nvPr/>
        </p:nvPicPr>
        <p:blipFill>
          <a:blip r:embed="rId44"/>
          <a:stretch>
            <a:fillRect/>
          </a:stretch>
        </p:blipFill>
        <p:spPr>
          <a:xfrm>
            <a:off x="16331541" y="19713291"/>
            <a:ext cx="4241493" cy="273977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288DE47A-A9CC-32D5-D4C1-01799EBBD678}"/>
              </a:ext>
            </a:extLst>
          </p:cNvPr>
          <p:cNvSpPr txBox="1"/>
          <p:nvPr/>
        </p:nvSpPr>
        <p:spPr>
          <a:xfrm>
            <a:off x="20968488" y="19575194"/>
            <a:ext cx="710070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Objective</a:t>
            </a:r>
            <a:r>
              <a:rPr lang="en-US" sz="3200" b="1" dirty="0">
                <a:solidFill>
                  <a:schemeClr val="accent1"/>
                </a:solidFill>
                <a:latin typeface="+mn-lt"/>
              </a:rPr>
              <a:t>: </a:t>
            </a:r>
            <a:br>
              <a:rPr lang="en-US" sz="3200" b="1" dirty="0">
                <a:solidFill>
                  <a:schemeClr val="accent1"/>
                </a:solidFill>
                <a:latin typeface="+mn-lt"/>
              </a:rPr>
            </a:br>
            <a:r>
              <a:rPr lang="en-US" altLang="zh-CN" sz="3000" dirty="0">
                <a:solidFill>
                  <a:schemeClr val="accent1"/>
                </a:solidFill>
                <a:latin typeface="+mn-lt"/>
              </a:rPr>
              <a:t>Relating</a:t>
            </a:r>
            <a:r>
              <a:rPr lang="zh-CN" altLang="en-US" sz="3000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sz="3000" dirty="0">
                <a:solidFill>
                  <a:schemeClr val="accent1"/>
                </a:solidFill>
                <a:latin typeface="+mn-lt"/>
              </a:rPr>
              <a:t>microscopic solvation structures </a:t>
            </a:r>
            <a:r>
              <a:rPr lang="en-US" altLang="zh-CN" sz="3000" dirty="0">
                <a:solidFill>
                  <a:schemeClr val="accent1"/>
                </a:solidFill>
                <a:latin typeface="+mn-lt"/>
              </a:rPr>
              <a:t>to</a:t>
            </a:r>
            <a:r>
              <a:rPr lang="zh-CN" altLang="en-US" sz="3000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000" dirty="0">
                <a:solidFill>
                  <a:schemeClr val="accent1"/>
                </a:solidFill>
                <a:latin typeface="+mn-lt"/>
              </a:rPr>
              <a:t>continuum</a:t>
            </a:r>
            <a:r>
              <a:rPr lang="en-US" sz="3000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000" dirty="0">
                <a:solidFill>
                  <a:schemeClr val="accent1"/>
                </a:solidFill>
                <a:latin typeface="+mn-lt"/>
              </a:rPr>
              <a:t>electrolyte</a:t>
            </a:r>
            <a:r>
              <a:rPr lang="zh-CN" altLang="en-US" sz="3000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000" dirty="0">
                <a:solidFill>
                  <a:schemeClr val="accent1"/>
                </a:solidFill>
                <a:latin typeface="+mn-lt"/>
              </a:rPr>
              <a:t>transport</a:t>
            </a:r>
            <a:endParaRPr lang="en-US" sz="3000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92418C6-5B36-7848-B4E7-61A54E4477C5}"/>
              </a:ext>
            </a:extLst>
          </p:cNvPr>
          <p:cNvSpPr txBox="1"/>
          <p:nvPr/>
        </p:nvSpPr>
        <p:spPr>
          <a:xfrm>
            <a:off x="20986644" y="21029617"/>
            <a:ext cx="676842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chemeClr val="accent1"/>
                </a:solidFill>
                <a:latin typeface="+mn-lt"/>
              </a:rPr>
              <a:t>Method: </a:t>
            </a:r>
            <a:br>
              <a:rPr lang="en-US" sz="3200" b="1" dirty="0">
                <a:solidFill>
                  <a:schemeClr val="accent1"/>
                </a:solidFill>
                <a:latin typeface="+mn-lt"/>
              </a:rPr>
            </a:br>
            <a:r>
              <a:rPr lang="en-US" sz="3000" dirty="0">
                <a:solidFill>
                  <a:schemeClr val="accent1"/>
                </a:solidFill>
                <a:latin typeface="+mn-lt"/>
              </a:rPr>
              <a:t>Computer simulations</a:t>
            </a:r>
          </a:p>
          <a:p>
            <a:pPr algn="l"/>
            <a:r>
              <a:rPr lang="en-US" altLang="zh-CN" sz="3000" dirty="0">
                <a:solidFill>
                  <a:schemeClr val="accent1"/>
                </a:solidFill>
                <a:latin typeface="+mn-lt"/>
              </a:rPr>
              <a:t>C</a:t>
            </a:r>
            <a:r>
              <a:rPr lang="en-US" sz="3000" dirty="0">
                <a:solidFill>
                  <a:schemeClr val="accent1"/>
                </a:solidFill>
                <a:latin typeface="+mn-lt"/>
              </a:rPr>
              <a:t>ollaboration with experiments</a:t>
            </a:r>
            <a:endParaRPr lang="en-US" sz="3000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A1E088F-72E0-1EED-2830-A27CDE5EB479}"/>
              </a:ext>
            </a:extLst>
          </p:cNvPr>
          <p:cNvSpPr txBox="1"/>
          <p:nvPr/>
        </p:nvSpPr>
        <p:spPr>
          <a:xfrm>
            <a:off x="15401812" y="18957910"/>
            <a:ext cx="130247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u="sng" dirty="0">
                <a:solidFill>
                  <a:schemeClr val="accent1"/>
                </a:solidFill>
                <a:latin typeface="+mn-lt"/>
              </a:rPr>
              <a:t>Motivation</a:t>
            </a:r>
            <a:r>
              <a:rPr lang="en-US" sz="3200" b="1" dirty="0">
                <a:solidFill>
                  <a:schemeClr val="accent1"/>
                </a:solidFill>
                <a:latin typeface="+mn-lt"/>
              </a:rPr>
              <a:t>: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Rational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Design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of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Polymer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Electrolyte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for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Li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Batteries</a:t>
            </a:r>
            <a:endParaRPr lang="en-US" sz="3200" b="1" dirty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437A10DE-FA86-9658-D18B-45024B084820}"/>
              </a:ext>
            </a:extLst>
          </p:cNvPr>
          <p:cNvPicPr>
            <a:picLocks noChangeAspect="1"/>
          </p:cNvPicPr>
          <p:nvPr/>
        </p:nvPicPr>
        <p:blipFill>
          <a:blip r:embed="rId45"/>
          <a:stretch>
            <a:fillRect/>
          </a:stretch>
        </p:blipFill>
        <p:spPr>
          <a:xfrm>
            <a:off x="16366342" y="22875620"/>
            <a:ext cx="12154165" cy="3355055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E0FC8ACC-4F73-377B-C0AE-D5814A2EC9D1}"/>
              </a:ext>
            </a:extLst>
          </p:cNvPr>
          <p:cNvSpPr txBox="1"/>
          <p:nvPr/>
        </p:nvSpPr>
        <p:spPr>
          <a:xfrm>
            <a:off x="15833629" y="22609145"/>
            <a:ext cx="56252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Unusual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Solvation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Behavior</a:t>
            </a:r>
            <a:endParaRPr lang="en-US" sz="3200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0676C98-D7BE-0E08-B3CF-E42728FC8887}"/>
              </a:ext>
            </a:extLst>
          </p:cNvPr>
          <p:cNvSpPr txBox="1"/>
          <p:nvPr/>
        </p:nvSpPr>
        <p:spPr>
          <a:xfrm>
            <a:off x="15778894" y="26148817"/>
            <a:ext cx="71046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Ion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Transport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via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Correlated</a:t>
            </a:r>
            <a:r>
              <a:rPr lang="zh-CN" altLang="en-US" sz="3200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  <a:latin typeface="+mn-lt"/>
              </a:rPr>
              <a:t>Motion</a:t>
            </a:r>
            <a:endParaRPr lang="en-US" sz="3200" b="1" dirty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CEAD2A49-A354-2E3A-A5A6-0FCE59437E8B}"/>
              </a:ext>
            </a:extLst>
          </p:cNvPr>
          <p:cNvPicPr>
            <a:picLocks noChangeAspect="1"/>
          </p:cNvPicPr>
          <p:nvPr/>
        </p:nvPicPr>
        <p:blipFill>
          <a:blip r:embed="rId46"/>
          <a:stretch>
            <a:fillRect/>
          </a:stretch>
        </p:blipFill>
        <p:spPr>
          <a:xfrm>
            <a:off x="15433103" y="26509506"/>
            <a:ext cx="13144500" cy="34544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DA0BF27-DA0E-AD5A-6BBF-A50331651434}"/>
              </a:ext>
            </a:extLst>
          </p:cNvPr>
          <p:cNvPicPr>
            <a:picLocks noChangeAspect="1"/>
          </p:cNvPicPr>
          <p:nvPr/>
        </p:nvPicPr>
        <p:blipFill rotWithShape="1">
          <a:blip r:embed="rId47"/>
          <a:srcRect r="18476"/>
          <a:stretch/>
        </p:blipFill>
        <p:spPr>
          <a:xfrm>
            <a:off x="9755738" y="27349417"/>
            <a:ext cx="2569249" cy="2053743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F2C6819-15D1-FB04-181B-4DE6EFC0700D}"/>
              </a:ext>
            </a:extLst>
          </p:cNvPr>
          <p:cNvPicPr>
            <a:picLocks noChangeAspect="1"/>
          </p:cNvPicPr>
          <p:nvPr/>
        </p:nvPicPr>
        <p:blipFill rotWithShape="1">
          <a:blip r:embed="rId47"/>
          <a:srcRect l="81380" t="25338" b="39204"/>
          <a:stretch/>
        </p:blipFill>
        <p:spPr>
          <a:xfrm>
            <a:off x="11585593" y="28193474"/>
            <a:ext cx="578630" cy="7180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3262"/>
      </a:accent1>
      <a:accent2>
        <a:srgbClr val="3B7EA1"/>
      </a:accent2>
      <a:accent3>
        <a:srgbClr val="FDB515"/>
      </a:accent3>
      <a:accent4>
        <a:srgbClr val="C4820E"/>
      </a:accent4>
      <a:accent5>
        <a:srgbClr val="B9D3B6"/>
      </a:accent5>
      <a:accent6>
        <a:srgbClr val="CFDD45"/>
      </a:accent6>
      <a:hlink>
        <a:srgbClr val="DDD5C7"/>
      </a:hlink>
      <a:folHlink>
        <a:srgbClr val="00B0D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lnDef>
    <a:txDef>
      <a:spPr>
        <a:noFill/>
      </a:spPr>
      <a:bodyPr wrap="none" rtlCol="0">
        <a:spAutoFit/>
      </a:bodyPr>
      <a:lstStyle>
        <a:defPPr algn="l">
          <a:defRPr sz="3200" dirty="0" smtClean="0">
            <a:solidFill>
              <a:schemeClr val="accent1"/>
            </a:solidFill>
            <a:latin typeface="+mn-lt"/>
          </a:defRPr>
        </a:defPPr>
      </a:lstStyle>
    </a:tx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7127</TotalTime>
  <Words>245</Words>
  <Application>Microsoft Office PowerPoint</Application>
  <PresentationFormat>Custom</PresentationFormat>
  <Paragraphs>63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Times</vt:lpstr>
      <vt:lpstr>Blank Presentation</vt:lpstr>
      <vt:lpstr>PowerPoint Presentation</vt:lpstr>
    </vt:vector>
  </TitlesOfParts>
  <Company>뿿_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Aaron Pedigo</dc:creator>
  <cp:lastModifiedBy>Takashi Yokokura</cp:lastModifiedBy>
  <cp:revision>293</cp:revision>
  <cp:lastPrinted>2009-08-11T18:04:32Z</cp:lastPrinted>
  <dcterms:created xsi:type="dcterms:W3CDTF">2008-03-10T18:04:32Z</dcterms:created>
  <dcterms:modified xsi:type="dcterms:W3CDTF">2023-02-22T22:17:14Z</dcterms:modified>
</cp:coreProperties>
</file>

<file path=docProps/thumbnail.jpeg>
</file>